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63" r:id="rId18"/>
    <p:sldId id="264" r:id="rId19"/>
    <p:sldId id="265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37"/>
    <p:restoredTop sz="89414"/>
  </p:normalViewPr>
  <p:slideViewPr>
    <p:cSldViewPr snapToGrid="0" snapToObjects="1">
      <p:cViewPr varScale="1">
        <p:scale>
          <a:sx n="114" d="100"/>
          <a:sy n="114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5AC1A-BDB8-C74D-90E0-203E06F158D9}" type="datetimeFigureOut">
              <a:rPr kumimoji="1" lang="zh-CN" altLang="en-US" smtClean="0"/>
              <a:t>2020/6/27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A3B34-6AEA-2545-9817-C1637D11B5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9411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developer.aliyun.com</a:t>
            </a:r>
            <a:r>
              <a:rPr kumimoji="1" lang="en" altLang="zh-CN" dirty="0"/>
              <a:t>/live/1388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A3B34-6AEA-2545-9817-C1637D11B5B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592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A3B34-6AEA-2545-9817-C1637D11B5B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905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A3B34-6AEA-2545-9817-C1637D11B5B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498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MMH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的作用是防止训练时特征穿越，预估当前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利用了未来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的信息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A3B34-6AEA-2545-9817-C1637D11B5B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673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A3B34-6AEA-2545-9817-C1637D11B5B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2270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A3B34-6AEA-2545-9817-C1637D11B5B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8376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A3B34-6AEA-2545-9817-C1637D11B5B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62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A3B34-6AEA-2545-9817-C1637D11B5B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384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A3B34-6AEA-2545-9817-C1637D11B5B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018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A3B34-6AEA-2545-9817-C1637D11B5B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313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A3B34-6AEA-2545-9817-C1637D11B5B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710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margin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A3B34-6AEA-2545-9817-C1637D11B5B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1099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 word prediction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 masked item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pretrain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outfit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是无序的，不需要添加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embedding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A3B34-6AEA-2545-9817-C1637D11B5B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153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A3B34-6AEA-2545-9817-C1637D11B5B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5480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A3B34-6AEA-2545-9817-C1637D11B5B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616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74EDE-D330-764E-9473-1F6935F1B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0799F2-04E6-7E4F-BBC5-C205B8A96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4705D8-4362-C447-84F4-B3E48BA10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5E03-DFA1-0F4C-94EC-74EF92C88B67}" type="datetimeFigureOut">
              <a:rPr kumimoji="1" lang="zh-CN" altLang="en-US" smtClean="0"/>
              <a:t>2020/6/27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389586-8EEA-F44B-92C5-F0D4DC538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662424-BEE5-0C49-8689-1198F89B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3099-A515-9747-8965-CB2D023A27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21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4C658-825C-9E40-825A-1C3B5941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42B1A2-886B-674F-8558-F000029F7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B19105-FA7C-D84C-936E-0D43F548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5E03-DFA1-0F4C-94EC-74EF92C88B67}" type="datetimeFigureOut">
              <a:rPr kumimoji="1" lang="zh-CN" altLang="en-US" smtClean="0"/>
              <a:t>2020/6/27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96DCFE-7CB2-A94F-AD5C-F0E446F3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22DB42-F1B1-A24A-BF29-69520165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3099-A515-9747-8965-CB2D023A27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793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A13947-AFDD-3247-8F79-A3CB59709F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64B207-B829-854F-A451-C79DF2C43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543B7C-30B6-7B4A-96E0-9A9BB764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5E03-DFA1-0F4C-94EC-74EF92C88B67}" type="datetimeFigureOut">
              <a:rPr kumimoji="1" lang="zh-CN" altLang="en-US" smtClean="0"/>
              <a:t>2020/6/27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B3119C-B7A3-2541-B73A-8008ABCB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FA1C0C-D0D1-C448-BB62-B9682A557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3099-A515-9747-8965-CB2D023A27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192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CF300-8F8C-E642-BA59-66F3227F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3B329B-9A5E-6448-B4E1-A70A63780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B194F9-F6FB-104D-8080-B58011B6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5E03-DFA1-0F4C-94EC-74EF92C88B67}" type="datetimeFigureOut">
              <a:rPr kumimoji="1" lang="zh-CN" altLang="en-US" smtClean="0"/>
              <a:t>2020/6/27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2A906C-9D51-2B42-9E90-D7FEAC1B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E71DE-B2B0-0C4B-840A-6535D25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3099-A515-9747-8965-CB2D023A27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4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906CB-F526-4C46-B018-42D0C5451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5D2102-F1CD-0944-B75F-F511B44CF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405F54-AAB3-7A44-B6D4-85BE458D9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5E03-DFA1-0F4C-94EC-74EF92C88B67}" type="datetimeFigureOut">
              <a:rPr kumimoji="1" lang="zh-CN" altLang="en-US" smtClean="0"/>
              <a:t>2020/6/27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EE759B-4C20-0146-A9A1-44B19C3D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C3DFBF-628A-BD45-8662-8E685BB3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3099-A515-9747-8965-CB2D023A27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024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5B682-1CBF-4A40-97AC-561FF5E0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6852C-3515-9C48-A83F-340409D07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1F4947-BA8B-C843-9060-51A3517D9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A900CB-AD86-4C49-804E-7D9DCA109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5E03-DFA1-0F4C-94EC-74EF92C88B67}" type="datetimeFigureOut">
              <a:rPr kumimoji="1" lang="zh-CN" altLang="en-US" smtClean="0"/>
              <a:t>2020/6/27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0D643D-C9DF-C242-99E8-CE78AE37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DBD264-C897-F341-B236-C0714206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3099-A515-9747-8965-CB2D023A27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049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FEAE7-FE27-4748-AEE3-5AC2D85F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B93A02-EDEE-3D43-AE9D-0096AEB87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3F2C4E-9EA4-524D-A02D-3C9BCEB12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414256-2692-4049-961B-B6C9CB3E1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950A20-6364-CA45-9702-BED4A4324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3046D2-701F-8045-8111-A7CD8E54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5E03-DFA1-0F4C-94EC-74EF92C88B67}" type="datetimeFigureOut">
              <a:rPr kumimoji="1" lang="zh-CN" altLang="en-US" smtClean="0"/>
              <a:t>2020/6/27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938A55D-DDEE-AF4F-9267-3CFB3485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275E22-91FC-B246-B4D0-973D898C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3099-A515-9747-8965-CB2D023A27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096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E3BE1-3832-0144-A4D2-5C77A17D0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E38BC6-390D-1A48-A1D3-792B72C7C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5E03-DFA1-0F4C-94EC-74EF92C88B67}" type="datetimeFigureOut">
              <a:rPr kumimoji="1" lang="zh-CN" altLang="en-US" smtClean="0"/>
              <a:t>2020/6/27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23C409-922B-124A-8070-064E34447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22EBFA-0BED-F744-9507-D67AF6B6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3099-A515-9747-8965-CB2D023A27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576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45751B6-9360-FD47-9400-90C80C91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5E03-DFA1-0F4C-94EC-74EF92C88B67}" type="datetimeFigureOut">
              <a:rPr kumimoji="1" lang="zh-CN" altLang="en-US" smtClean="0"/>
              <a:t>2020/6/27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8A462F-51E0-5A4A-8517-9D62CDAC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CC8C27-F316-4049-96F6-F24B51C3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3099-A515-9747-8965-CB2D023A27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49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D1011-99A5-414D-9928-3B617D225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280781-2A86-F648-B68D-C671F362D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0CB9FF-1C22-C34C-9773-C1187FCDA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340AF3-D790-2244-ABB8-3B46A667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5E03-DFA1-0F4C-94EC-74EF92C88B67}" type="datetimeFigureOut">
              <a:rPr kumimoji="1" lang="zh-CN" altLang="en-US" smtClean="0"/>
              <a:t>2020/6/27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27EAC6-0A4B-B64A-ADC7-2F7D3095D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37989A-005E-9F47-95C7-C14241BE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3099-A515-9747-8965-CB2D023A27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1506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D7A30-50A2-034E-8939-E1EBA7E9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763792-85C2-574C-9187-E17836D0AB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26C77B-2AED-A441-B6A2-D9A8EAFA7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3C26C7-AB14-B54B-A4A1-202617972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5E03-DFA1-0F4C-94EC-74EF92C88B67}" type="datetimeFigureOut">
              <a:rPr kumimoji="1" lang="zh-CN" altLang="en-US" smtClean="0"/>
              <a:t>2020/6/27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D4283A-B61B-E84B-A191-216329E5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B36E50-3A43-1F47-A993-0483DF7A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3099-A515-9747-8965-CB2D023A27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703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B87536-3C04-DA43-A975-69E1D772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3F61D1-134B-AC41-81F3-591E01C3A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28CFCA-E9E3-934B-A255-0B49A1CAB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55E03-DFA1-0F4C-94EC-74EF92C88B67}" type="datetimeFigureOut">
              <a:rPr kumimoji="1" lang="zh-CN" altLang="en-US" smtClean="0"/>
              <a:t>2020/6/27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B6FBB0-4B0F-D04C-8CB0-BC12A1345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FDB7C3-F669-5D43-B8D0-CA41A93A6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C3099-A515-9747-8965-CB2D023A27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517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CB32A-025E-AD45-999C-73DA9F2CE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98293"/>
            <a:ext cx="10137913" cy="2387600"/>
          </a:xfrm>
        </p:spPr>
        <p:txBody>
          <a:bodyPr>
            <a:noAutofit/>
          </a:bodyPr>
          <a:lstStyle/>
          <a:p>
            <a:r>
              <a:rPr lang="en" altLang="zh-CN" sz="4000" dirty="0"/>
              <a:t>POG: Personalized Outfit Generation for Fashion Recommendation at Alibaba </a:t>
            </a:r>
            <a:r>
              <a:rPr lang="en" altLang="zh-CN" sz="4000" b="1" dirty="0" err="1"/>
              <a:t>iFashion</a:t>
            </a:r>
            <a:r>
              <a:rPr lang="en" altLang="zh-CN" sz="4000" b="1" dirty="0"/>
              <a:t> </a:t>
            </a:r>
            <a:endParaRPr kumimoji="1"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0DF3A6-0454-F54C-8A9C-E98FCB134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2884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KDD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2019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58354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2F1F8BF-A077-E142-B2C8-F4BDCD66E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15" y="109182"/>
            <a:ext cx="9484057" cy="696036"/>
          </a:xfrm>
        </p:spPr>
        <p:txBody>
          <a:bodyPr/>
          <a:lstStyle/>
          <a:p>
            <a:r>
              <a:rPr kumimoji="1" lang="en-US" altLang="zh-CN" b="1" i="1" dirty="0"/>
              <a:t>Step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2</a:t>
            </a:r>
            <a:r>
              <a:rPr kumimoji="1" lang="zh-CN" altLang="en-US" b="1" i="1" dirty="0"/>
              <a:t> ：</a:t>
            </a:r>
            <a:r>
              <a:rPr lang="en-US" altLang="zh-CN" b="1" i="1" dirty="0"/>
              <a:t>FOM-Fashion</a:t>
            </a:r>
            <a:r>
              <a:rPr lang="zh-CN" altLang="en-US" b="1" i="1" dirty="0"/>
              <a:t> </a:t>
            </a:r>
            <a:r>
              <a:rPr lang="en-US" altLang="zh-CN" b="1" i="1" dirty="0"/>
              <a:t>Outfit</a:t>
            </a:r>
            <a:r>
              <a:rPr lang="zh-CN" altLang="en-US" b="1" i="1" dirty="0"/>
              <a:t> </a:t>
            </a:r>
            <a:r>
              <a:rPr lang="en-US" altLang="zh-CN" b="1" i="1" dirty="0"/>
              <a:t>Model</a:t>
            </a:r>
            <a:endParaRPr kumimoji="1" lang="zh-CN" altLang="en-US" b="1" i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9D11E7-48C9-844D-A7AA-8C2396700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85" y="1128586"/>
            <a:ext cx="7912100" cy="9398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8A5087F-3E6E-CA42-A5C2-B50970DBB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595" y="2263278"/>
            <a:ext cx="10650373" cy="12235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b="1" dirty="0" err="1"/>
              <a:t>h</a:t>
            </a:r>
            <a:r>
              <a:rPr kumimoji="1" lang="en-US" altLang="zh-CN" sz="1600" b="1" baseline="-25000" dirty="0" err="1"/>
              <a:t>mask</a:t>
            </a:r>
            <a:r>
              <a:rPr kumimoji="1" lang="en-US" altLang="zh-CN" sz="1600" b="1" dirty="0"/>
              <a:t>:</a:t>
            </a:r>
            <a:r>
              <a:rPr lang="en" altLang="zh-CN" sz="2000" b="1" dirty="0"/>
              <a:t> </a:t>
            </a:r>
            <a:r>
              <a:rPr lang="en" altLang="zh-CN" sz="1800" dirty="0"/>
              <a:t>ground truth transition embedding of the masked item </a:t>
            </a:r>
            <a:endParaRPr lang="en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         </a:t>
            </a:r>
            <a:r>
              <a:rPr lang="en" altLang="zh-CN" sz="1800" dirty="0"/>
              <a:t>contains the transition embeddings from all the items in  </a:t>
            </a:r>
            <a:endParaRPr lang="en" altLang="zh-CN" sz="1400" dirty="0"/>
          </a:p>
          <a:p>
            <a:pPr>
              <a:lnSpc>
                <a:spcPct val="150000"/>
              </a:lnSpc>
            </a:pPr>
            <a:endParaRPr kumimoji="1" lang="zh-CN" altLang="en-US" sz="1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21E567-1B22-2142-9A78-C1ACE9244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101" y="3553368"/>
            <a:ext cx="3987800" cy="406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51086B-7B0D-AC4E-8DAA-18247F336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50" y="2934268"/>
            <a:ext cx="349734" cy="2967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C5EFB6-3063-3349-831E-40235D813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8945" y="2932378"/>
            <a:ext cx="342900" cy="393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C8314E-4EF6-2043-A2A8-5A0CFD775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801" y="4383214"/>
            <a:ext cx="92964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C84F95-EE34-594B-A10A-989A6DA45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974" y="1104710"/>
            <a:ext cx="10515600" cy="549085"/>
          </a:xfrm>
        </p:spPr>
        <p:txBody>
          <a:bodyPr/>
          <a:lstStyle/>
          <a:p>
            <a:r>
              <a:rPr kumimoji="1" lang="zh-CN" altLang="en-US" dirty="0"/>
              <a:t>目标：</a:t>
            </a:r>
            <a:r>
              <a:rPr lang="en" altLang="zh-CN" dirty="0"/>
              <a:t>generates personalized and compatible outfit </a:t>
            </a:r>
          </a:p>
          <a:p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0B735D4-F386-5F47-AEF5-7B462AE9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48" y="0"/>
            <a:ext cx="11859904" cy="890469"/>
          </a:xfrm>
        </p:spPr>
        <p:txBody>
          <a:bodyPr>
            <a:normAutofit fontScale="90000"/>
          </a:bodyPr>
          <a:lstStyle/>
          <a:p>
            <a:r>
              <a:rPr kumimoji="1" lang="en-US" altLang="zh-CN" b="1" i="1" dirty="0"/>
              <a:t>Step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3</a:t>
            </a:r>
            <a:r>
              <a:rPr kumimoji="1" lang="zh-CN" altLang="en-US" b="1" i="1" dirty="0"/>
              <a:t> ：</a:t>
            </a:r>
            <a:r>
              <a:rPr kumimoji="1" lang="en" altLang="zh-CN" b="1" i="1" dirty="0"/>
              <a:t>POG: Personalized Outfit Generation Model </a:t>
            </a:r>
            <a:endParaRPr kumimoji="1" lang="zh-CN" altLang="en-US" b="1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6D3026-DAEA-0344-ADDA-67FE0321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10" y="1725446"/>
            <a:ext cx="8597900" cy="127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94911F-BCD1-8C4B-8BA8-0541D9D03B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87"/>
          <a:stretch/>
        </p:blipFill>
        <p:spPr>
          <a:xfrm>
            <a:off x="1316915" y="3421797"/>
            <a:ext cx="8166100" cy="2122986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F51FFA0-9B8D-4D49-90AE-266D132BC7B5}"/>
              </a:ext>
            </a:extLst>
          </p:cNvPr>
          <p:cNvSpPr txBox="1">
            <a:spLocks/>
          </p:cNvSpPr>
          <p:nvPr/>
        </p:nvSpPr>
        <p:spPr>
          <a:xfrm>
            <a:off x="2199006" y="5805762"/>
            <a:ext cx="5714710" cy="549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b="1" dirty="0"/>
              <a:t>解析历史行为，添加个性化需求</a:t>
            </a:r>
          </a:p>
        </p:txBody>
      </p:sp>
    </p:spTree>
    <p:extLst>
      <p:ext uri="{BB962C8B-B14F-4D97-AF65-F5344CB8AC3E}">
        <p14:creationId xmlns:p14="http://schemas.microsoft.com/office/powerpoint/2010/main" val="395043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C84F95-EE34-594B-A10A-989A6DA45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804" y="5082138"/>
            <a:ext cx="10515600" cy="997940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Encoder: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网络，提供用户偏好信号</a:t>
            </a:r>
            <a:endParaRPr kumimoji="1" lang="en-US" altLang="zh-CN" sz="2400" dirty="0"/>
          </a:p>
          <a:p>
            <a:r>
              <a:rPr kumimoji="1" lang="en-US" altLang="zh-CN" sz="2400" dirty="0"/>
              <a:t>Decoder</a:t>
            </a:r>
            <a:r>
              <a:rPr kumimoji="1" lang="zh-CN" altLang="en-US" sz="2400" dirty="0"/>
              <a:t>：</a:t>
            </a:r>
            <a:r>
              <a:rPr kumimoji="1" lang="en-US" altLang="zh-CN" sz="2400" dirty="0"/>
              <a:t>Gen</a:t>
            </a:r>
            <a:r>
              <a:rPr kumimoji="1" lang="zh-CN" altLang="en-US" sz="2400" dirty="0"/>
              <a:t>网络，基于个性化信号和兼容性信号 生成</a:t>
            </a:r>
            <a:r>
              <a:rPr kumimoji="1" lang="en-US" altLang="zh-CN" sz="2400" dirty="0"/>
              <a:t>outfits</a:t>
            </a:r>
            <a:endParaRPr kumimoji="1" lang="zh-CN" alt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0B735D4-F386-5F47-AEF5-7B462AE9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48" y="0"/>
            <a:ext cx="11859904" cy="890469"/>
          </a:xfrm>
        </p:spPr>
        <p:txBody>
          <a:bodyPr>
            <a:normAutofit fontScale="90000"/>
          </a:bodyPr>
          <a:lstStyle/>
          <a:p>
            <a:r>
              <a:rPr kumimoji="1" lang="en-US" altLang="zh-CN" b="1" i="1" dirty="0"/>
              <a:t>Step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3</a:t>
            </a:r>
            <a:r>
              <a:rPr kumimoji="1" lang="zh-CN" altLang="en-US" b="1" i="1" dirty="0"/>
              <a:t> ：</a:t>
            </a:r>
            <a:r>
              <a:rPr kumimoji="1" lang="en" altLang="zh-CN" b="1" i="1" dirty="0"/>
              <a:t>POG: Personalized Outfit Generation Model </a:t>
            </a:r>
            <a:endParaRPr kumimoji="1" lang="zh-CN" altLang="en-US" b="1" i="1" dirty="0"/>
          </a:p>
        </p:txBody>
      </p:sp>
      <p:pic>
        <p:nvPicPr>
          <p:cNvPr id="5121" name="Picture 1" descr="page5image60235072">
            <a:extLst>
              <a:ext uri="{FF2B5EF4-FFF2-40B4-BE49-F238E27FC236}">
                <a16:creationId xmlns:a16="http://schemas.microsoft.com/office/drawing/2014/main" id="{0F2E70CB-A8B5-3D4C-8882-174A06022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37" y="1150679"/>
            <a:ext cx="8341771" cy="367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28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0B735D4-F386-5F47-AEF5-7B462AE9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48" y="0"/>
            <a:ext cx="11859904" cy="890469"/>
          </a:xfrm>
        </p:spPr>
        <p:txBody>
          <a:bodyPr>
            <a:normAutofit fontScale="90000"/>
          </a:bodyPr>
          <a:lstStyle/>
          <a:p>
            <a:r>
              <a:rPr kumimoji="1" lang="en-US" altLang="zh-CN" b="1" i="1" dirty="0"/>
              <a:t>Step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3</a:t>
            </a:r>
            <a:r>
              <a:rPr kumimoji="1" lang="zh-CN" altLang="en-US" b="1" i="1" dirty="0"/>
              <a:t> ：</a:t>
            </a:r>
            <a:r>
              <a:rPr kumimoji="1" lang="en" altLang="zh-CN" b="1" i="1" dirty="0"/>
              <a:t>POG: Personalized Outfit Generation Model </a:t>
            </a:r>
            <a:endParaRPr kumimoji="1" lang="zh-CN" altLang="en-US" b="1" i="1" dirty="0"/>
          </a:p>
        </p:txBody>
      </p:sp>
      <p:pic>
        <p:nvPicPr>
          <p:cNvPr id="5121" name="Picture 1" descr="page5image60235072">
            <a:extLst>
              <a:ext uri="{FF2B5EF4-FFF2-40B4-BE49-F238E27FC236}">
                <a16:creationId xmlns:a16="http://schemas.microsoft.com/office/drawing/2014/main" id="{0F2E70CB-A8B5-3D4C-8882-174A06022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04" y="743580"/>
            <a:ext cx="8585843" cy="377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EBDCE5-817D-6E43-AD5B-742550B7C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151" y="4601473"/>
            <a:ext cx="6992683" cy="21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5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0B735D4-F386-5F47-AEF5-7B462AE9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48" y="0"/>
            <a:ext cx="11859904" cy="890469"/>
          </a:xfrm>
        </p:spPr>
        <p:txBody>
          <a:bodyPr>
            <a:normAutofit fontScale="90000"/>
          </a:bodyPr>
          <a:lstStyle/>
          <a:p>
            <a:r>
              <a:rPr kumimoji="1" lang="en-US" altLang="zh-CN" b="1" i="1" dirty="0"/>
              <a:t>Step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3</a:t>
            </a:r>
            <a:r>
              <a:rPr kumimoji="1" lang="zh-CN" altLang="en-US" b="1" i="1" dirty="0"/>
              <a:t> ：</a:t>
            </a:r>
            <a:r>
              <a:rPr kumimoji="1" lang="en" altLang="zh-CN" b="1" i="1" dirty="0"/>
              <a:t>POG: Personalized Outfit Generation Model </a:t>
            </a:r>
            <a:endParaRPr kumimoji="1" lang="zh-CN" altLang="en-US" b="1" i="1" dirty="0"/>
          </a:p>
        </p:txBody>
      </p:sp>
      <p:pic>
        <p:nvPicPr>
          <p:cNvPr id="5121" name="Picture 1" descr="page5image60235072">
            <a:extLst>
              <a:ext uri="{FF2B5EF4-FFF2-40B4-BE49-F238E27FC236}">
                <a16:creationId xmlns:a16="http://schemas.microsoft.com/office/drawing/2014/main" id="{0F2E70CB-A8B5-3D4C-8882-174A06022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19" y="708173"/>
            <a:ext cx="7720861" cy="339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D5E97FA-2B8E-EA42-8C42-D4C40980A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535" y="4106156"/>
            <a:ext cx="5767626" cy="220624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1CEBE63-601D-854B-85DF-0574C8060AC2}"/>
              </a:ext>
            </a:extLst>
          </p:cNvPr>
          <p:cNvSpPr/>
          <p:nvPr/>
        </p:nvSpPr>
        <p:spPr>
          <a:xfrm>
            <a:off x="7623653" y="4310599"/>
            <a:ext cx="3812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latin typeface="LinLibertineT"/>
              </a:rPr>
              <a:t>G</a:t>
            </a:r>
            <a:r>
              <a:rPr lang="en" altLang="zh-CN" dirty="0" err="1">
                <a:solidFill>
                  <a:srgbClr val="FF0000"/>
                </a:solidFill>
                <a:highlight>
                  <a:srgbClr val="FFFF00"/>
                </a:highlight>
                <a:latin typeface="LinLibertineT"/>
              </a:rPr>
              <a:t>en</a:t>
            </a:r>
            <a:r>
              <a:rPr lang="zh-CN" altLang="en" dirty="0">
                <a:solidFill>
                  <a:srgbClr val="FF0000"/>
                </a:solidFill>
                <a:highlight>
                  <a:srgbClr val="FFFF00"/>
                </a:highlight>
                <a:latin typeface="LinLibertineT"/>
              </a:rPr>
              <a:t>网络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latin typeface="LinLibertineT"/>
              </a:rPr>
              <a:t>使用预训练的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latin typeface="LinLibertineT"/>
              </a:rPr>
              <a:t>FOM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latin typeface="LinLibertineT"/>
              </a:rPr>
              <a:t>初始化</a:t>
            </a:r>
            <a:endParaRPr lang="en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147795-960E-B646-B4B2-AB8CADD13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752" y="5379991"/>
            <a:ext cx="4648200" cy="330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1D8C27E-3AC6-8241-9B5E-432CA34CDD77}"/>
              </a:ext>
            </a:extLst>
          </p:cNvPr>
          <p:cNvSpPr/>
          <p:nvPr/>
        </p:nvSpPr>
        <p:spPr>
          <a:xfrm>
            <a:off x="5143675" y="5438682"/>
            <a:ext cx="150650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个性化信息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E0187E-BF18-C04B-B433-5DAFD73B9299}"/>
              </a:ext>
            </a:extLst>
          </p:cNvPr>
          <p:cNvSpPr/>
          <p:nvPr/>
        </p:nvSpPr>
        <p:spPr>
          <a:xfrm>
            <a:off x="2714457" y="6303471"/>
            <a:ext cx="42780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FF0000"/>
                </a:solidFill>
                <a:highlight>
                  <a:srgbClr val="FFFF00"/>
                </a:highlight>
                <a:latin typeface="LinLibertineT"/>
              </a:rPr>
              <a:t>Masked Multi-Head self-attention (</a:t>
            </a:r>
            <a:r>
              <a:rPr lang="en" altLang="zh-CN" dirty="0">
                <a:solidFill>
                  <a:srgbClr val="FF0000"/>
                </a:solidFill>
                <a:highlight>
                  <a:srgbClr val="FFFF00"/>
                </a:highlight>
                <a:latin typeface="Inconsolatazi4"/>
              </a:rPr>
              <a:t>MMH</a:t>
            </a:r>
            <a:r>
              <a:rPr lang="en" altLang="zh-CN" dirty="0">
                <a:solidFill>
                  <a:srgbClr val="FF0000"/>
                </a:solidFill>
                <a:highlight>
                  <a:srgbClr val="FFFF00"/>
                </a:highlight>
                <a:latin typeface="LinLibertineT"/>
              </a:rPr>
              <a:t>) </a:t>
            </a:r>
            <a:endParaRPr lang="en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46221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0B735D4-F386-5F47-AEF5-7B462AE9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48" y="0"/>
            <a:ext cx="11859904" cy="890469"/>
          </a:xfrm>
        </p:spPr>
        <p:txBody>
          <a:bodyPr>
            <a:normAutofit fontScale="90000"/>
          </a:bodyPr>
          <a:lstStyle/>
          <a:p>
            <a:r>
              <a:rPr kumimoji="1" lang="en-US" altLang="zh-CN" b="1" i="1" dirty="0"/>
              <a:t>Step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3</a:t>
            </a:r>
            <a:r>
              <a:rPr kumimoji="1" lang="zh-CN" altLang="en-US" b="1" i="1" dirty="0"/>
              <a:t> ：</a:t>
            </a:r>
            <a:r>
              <a:rPr kumimoji="1" lang="en" altLang="zh-CN" b="1" i="1" dirty="0"/>
              <a:t>POG: Personalized Outfit Generation Model </a:t>
            </a:r>
            <a:endParaRPr kumimoji="1" lang="zh-CN" altLang="en-US" b="1" i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06CD0C-8888-B24F-A8E7-9CD551588C9F}"/>
              </a:ext>
            </a:extLst>
          </p:cNvPr>
          <p:cNvSpPr/>
          <p:nvPr/>
        </p:nvSpPr>
        <p:spPr>
          <a:xfrm>
            <a:off x="265927" y="4138552"/>
            <a:ext cx="9767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sz="2000" b="1" dirty="0"/>
              <a:t>one training sample</a:t>
            </a:r>
            <a:r>
              <a:rPr kumimoji="1" lang="zh-CN" altLang="en-US" sz="2000" b="1" dirty="0"/>
              <a:t>：</a:t>
            </a:r>
            <a:r>
              <a:rPr kumimoji="1" lang="en" altLang="zh-CN" sz="2000" b="1" dirty="0"/>
              <a:t> </a:t>
            </a:r>
            <a:r>
              <a:rPr kumimoji="1" lang="en" altLang="zh-CN" sz="2000" dirty="0"/>
              <a:t>one clicked outfit</a:t>
            </a:r>
            <a:r>
              <a:rPr kumimoji="1" lang="zh-CN" altLang="en-US" sz="2000" dirty="0"/>
              <a:t> ；</a:t>
            </a:r>
            <a:r>
              <a:rPr kumimoji="1" lang="en" altLang="zh-CN" sz="2000" dirty="0"/>
              <a:t> several clicked items from the same user</a:t>
            </a:r>
          </a:p>
          <a:p>
            <a:r>
              <a:rPr kumimoji="1" lang="en" altLang="zh-CN" sz="2000" b="1" dirty="0"/>
              <a:t>ground truth prediction </a:t>
            </a:r>
            <a:r>
              <a:rPr kumimoji="1" lang="zh-CN" altLang="en-US" sz="2000" b="1" dirty="0"/>
              <a:t>：</a:t>
            </a:r>
            <a:r>
              <a:rPr kumimoji="1" lang="en" altLang="zh-CN" sz="2000" dirty="0"/>
              <a:t>items in the outfit</a:t>
            </a:r>
          </a:p>
          <a:p>
            <a:r>
              <a:rPr kumimoji="1" lang="en" altLang="zh-CN" sz="2000" b="1" dirty="0" err="1">
                <a:solidFill>
                  <a:srgbClr val="FF0000"/>
                </a:solidFill>
              </a:rPr>
              <a:t>h</a:t>
            </a:r>
            <a:r>
              <a:rPr kumimoji="1" lang="en" altLang="zh-CN" sz="2000" b="1" baseline="-25000" dirty="0" err="1">
                <a:solidFill>
                  <a:srgbClr val="FF0000"/>
                </a:solidFill>
              </a:rPr>
              <a:t>t</a:t>
            </a:r>
            <a:r>
              <a:rPr kumimoji="1" lang="en" altLang="zh-CN" sz="2000" b="1" baseline="-25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baseline="-25000" dirty="0">
                <a:solidFill>
                  <a:srgbClr val="FF0000"/>
                </a:solidFill>
              </a:rPr>
              <a:t>+1</a:t>
            </a:r>
            <a:r>
              <a:rPr kumimoji="1" lang="en" altLang="zh-CN" sz="2000" b="1" dirty="0">
                <a:solidFill>
                  <a:srgbClr val="FF0000"/>
                </a:solidFill>
              </a:rPr>
              <a:t> 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：</a:t>
            </a:r>
            <a:r>
              <a:rPr kumimoji="1" lang="zh-CN" altLang="en-US" sz="2000" dirty="0">
                <a:solidFill>
                  <a:srgbClr val="FF0000"/>
                </a:solidFill>
              </a:rPr>
              <a:t>第</a:t>
            </a:r>
            <a:r>
              <a:rPr kumimoji="1" lang="en-US" altLang="zh-CN" sz="2000" dirty="0">
                <a:solidFill>
                  <a:srgbClr val="FF0000"/>
                </a:solidFill>
              </a:rPr>
              <a:t>t</a:t>
            </a:r>
            <a:r>
              <a:rPr kumimoji="1" lang="zh-CN" altLang="en-US" sz="2000" dirty="0">
                <a:solidFill>
                  <a:srgbClr val="FF0000"/>
                </a:solidFill>
              </a:rPr>
              <a:t>个输出</a:t>
            </a:r>
            <a:r>
              <a:rPr kumimoji="1" lang="en-US" altLang="zh-CN" sz="2000" dirty="0">
                <a:solidFill>
                  <a:srgbClr val="FF0000"/>
                </a:solidFill>
              </a:rPr>
              <a:t>Vt</a:t>
            </a:r>
            <a:r>
              <a:rPr kumimoji="1" lang="zh-CN" altLang="en-US" sz="2000" dirty="0">
                <a:solidFill>
                  <a:srgbClr val="FF0000"/>
                </a:solidFill>
              </a:rPr>
              <a:t>的</a:t>
            </a:r>
            <a:r>
              <a:rPr kumimoji="1" lang="en" altLang="zh-CN" sz="2000" dirty="0">
                <a:solidFill>
                  <a:srgbClr val="FF0000"/>
                </a:solidFill>
              </a:rPr>
              <a:t>ground truth transition vector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72CC9C-AB6C-C14B-82A6-A63A9321F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6464"/>
            <a:ext cx="6260480" cy="1415337"/>
          </a:xfrm>
          <a:prstGeom prst="rect">
            <a:avLst/>
          </a:prstGeom>
        </p:spPr>
      </p:pic>
      <p:pic>
        <p:nvPicPr>
          <p:cNvPr id="5" name="Picture 1" descr="page5image60235072">
            <a:extLst>
              <a:ext uri="{FF2B5EF4-FFF2-40B4-BE49-F238E27FC236}">
                <a16:creationId xmlns:a16="http://schemas.microsoft.com/office/drawing/2014/main" id="{65DD1354-F99C-2945-9ABD-AE3DB151F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48" y="763469"/>
            <a:ext cx="7428781" cy="326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6AE3CD-53F0-A645-8D51-27C30173FB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087"/>
          <a:stretch/>
        </p:blipFill>
        <p:spPr>
          <a:xfrm>
            <a:off x="6415501" y="5333165"/>
            <a:ext cx="5776499" cy="118193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CA8C5F3-FAF0-324B-9359-1D22A904302C}"/>
              </a:ext>
            </a:extLst>
          </p:cNvPr>
          <p:cNvSpPr/>
          <p:nvPr/>
        </p:nvSpPr>
        <p:spPr>
          <a:xfrm>
            <a:off x="7059327" y="4859198"/>
            <a:ext cx="2383435" cy="507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FF0000"/>
                </a:solidFill>
              </a:rPr>
              <a:t>相似性搜索：</a:t>
            </a:r>
            <a:endParaRPr kumimoji="1"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81157A-8C1E-F94E-9E1D-A54F9FC966A8}"/>
              </a:ext>
            </a:extLst>
          </p:cNvPr>
          <p:cNvSpPr/>
          <p:nvPr/>
        </p:nvSpPr>
        <p:spPr>
          <a:xfrm>
            <a:off x="7594828" y="1653938"/>
            <a:ext cx="42415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LinLibertineT"/>
              </a:rPr>
              <a:t>At each step, the model is </a:t>
            </a:r>
            <a:r>
              <a:rPr lang="en" altLang="zh-CN" dirty="0">
                <a:solidFill>
                  <a:srgbClr val="FF0000"/>
                </a:solidFill>
                <a:latin typeface="LinLibertineT"/>
              </a:rPr>
              <a:t>auto-regressive </a:t>
            </a:r>
            <a:r>
              <a:rPr lang="en" altLang="zh-CN" dirty="0">
                <a:latin typeface="LinLibertineT"/>
              </a:rPr>
              <a:t>consuming the </a:t>
            </a:r>
            <a:r>
              <a:rPr lang="en" altLang="zh-CN" dirty="0">
                <a:highlight>
                  <a:srgbClr val="FFFF00"/>
                </a:highlight>
                <a:latin typeface="LinLibertineT"/>
              </a:rPr>
              <a:t>previously generated items as input. </a:t>
            </a:r>
            <a:endParaRPr lang="en" altLang="zh-C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25006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0B735D4-F386-5F47-AEF5-7B462AE9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48" y="0"/>
            <a:ext cx="11859904" cy="890469"/>
          </a:xfrm>
        </p:spPr>
        <p:txBody>
          <a:bodyPr>
            <a:normAutofit fontScale="90000"/>
          </a:bodyPr>
          <a:lstStyle/>
          <a:p>
            <a:r>
              <a:rPr kumimoji="1" lang="en-US" altLang="zh-CN" b="1" i="1" dirty="0"/>
              <a:t>Step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3</a:t>
            </a:r>
            <a:r>
              <a:rPr kumimoji="1" lang="zh-CN" altLang="en-US" b="1" i="1" dirty="0"/>
              <a:t> ：</a:t>
            </a:r>
            <a:r>
              <a:rPr kumimoji="1" lang="en" altLang="zh-CN" b="1" i="1" dirty="0"/>
              <a:t>POG: Personalized Outfit Generation Model </a:t>
            </a:r>
            <a:endParaRPr kumimoji="1" lang="zh-CN" altLang="en-US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63E1CE-5241-794C-A014-131930633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40" y="1168400"/>
            <a:ext cx="8971411" cy="477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58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213AE-4DEE-B64D-9C91-85DD17F7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64" y="154734"/>
            <a:ext cx="10515600" cy="662782"/>
          </a:xfrm>
        </p:spPr>
        <p:txBody>
          <a:bodyPr>
            <a:normAutofit fontScale="90000"/>
          </a:bodyPr>
          <a:lstStyle/>
          <a:p>
            <a:r>
              <a:rPr kumimoji="1" lang="en-US" altLang="zh-CN" b="1" i="1" dirty="0"/>
              <a:t>Dida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Platform</a:t>
            </a:r>
            <a:endParaRPr kumimoji="1" lang="zh-CN" altLang="en-US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BB097B-2467-A042-BC5D-ED8D7C947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91" y="981774"/>
            <a:ext cx="8856168" cy="48944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5CF3544-BCAD-1F4A-8830-45C0A427A3CA}"/>
              </a:ext>
            </a:extLst>
          </p:cNvPr>
          <p:cNvSpPr/>
          <p:nvPr/>
        </p:nvSpPr>
        <p:spPr>
          <a:xfrm>
            <a:off x="5678075" y="5745466"/>
            <a:ext cx="4979689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FF0000"/>
                </a:solidFill>
              </a:rPr>
              <a:t>按照一定规则限制相似性搜索</a:t>
            </a:r>
            <a:endParaRPr kumimoji="1" lang="en-US" altLang="zh-C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814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BDD1F-EED7-6C45-8622-DFE68E2D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71"/>
            <a:ext cx="10515600" cy="658457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Fashion Outfit Compatibility </a:t>
            </a:r>
            <a:endParaRPr kumimoji="1" lang="zh-CN" altLang="en-US" b="1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B0CC8-CDA9-B643-8851-63A0EA49B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45" y="989748"/>
            <a:ext cx="10515600" cy="44671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" altLang="zh-CN" dirty="0"/>
              <a:t>Fill In the Blank (FITB)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accuracy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" altLang="zh-CN" dirty="0"/>
          </a:p>
          <a:p>
            <a:pPr>
              <a:lnSpc>
                <a:spcPct val="150000"/>
              </a:lnSpc>
            </a:pPr>
            <a:endParaRPr lang="en" altLang="zh-CN" dirty="0"/>
          </a:p>
          <a:p>
            <a:pPr>
              <a:lnSpc>
                <a:spcPct val="150000"/>
              </a:lnSpc>
            </a:pPr>
            <a:r>
              <a:rPr lang="en" altLang="zh-CN" dirty="0"/>
              <a:t>Compatibility Prediction (CP) </a:t>
            </a:r>
            <a:r>
              <a:rPr lang="zh-CN" altLang="en-US" dirty="0"/>
              <a:t>：</a:t>
            </a:r>
            <a:r>
              <a:rPr lang="en" altLang="zh-CN" dirty="0"/>
              <a:t> predict whether a candidate outfit is compatible or not 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AUC)</a:t>
            </a:r>
            <a:endParaRPr lang="en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" altLang="zh-CN" dirty="0"/>
          </a:p>
          <a:p>
            <a:pPr>
              <a:lnSpc>
                <a:spcPct val="150000"/>
              </a:lnSpc>
            </a:pPr>
            <a:endParaRPr lang="en" altLang="zh-CN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B0D946-910A-C84B-91E7-DB77214A3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678" y="1913193"/>
            <a:ext cx="5829300" cy="863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AEC1C5-6DFA-6F48-B01C-C285DD4AF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95" y="4967953"/>
            <a:ext cx="6007100" cy="977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583501-1AFE-4D46-977E-1418DA2A6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052"/>
          <a:stretch/>
        </p:blipFill>
        <p:spPr>
          <a:xfrm>
            <a:off x="7218722" y="1754751"/>
            <a:ext cx="2514600" cy="2705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4ECFF7-0AF7-2340-9F60-0869559BA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147" y="6260383"/>
            <a:ext cx="67183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47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BA46D40-76ED-AC46-B745-E84B1124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487" y="3043736"/>
            <a:ext cx="8051800" cy="3390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EBD2F0A-7409-E644-B960-18EF9963A44F}"/>
              </a:ext>
            </a:extLst>
          </p:cNvPr>
          <p:cNvSpPr/>
          <p:nvPr/>
        </p:nvSpPr>
        <p:spPr>
          <a:xfrm>
            <a:off x="2702257" y="4739186"/>
            <a:ext cx="5895832" cy="365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71D29FEC-C2E5-F842-A9CE-D802AD9BD706}"/>
              </a:ext>
            </a:extLst>
          </p:cNvPr>
          <p:cNvCxnSpPr>
            <a:cxnSpLocks/>
          </p:cNvCxnSpPr>
          <p:nvPr/>
        </p:nvCxnSpPr>
        <p:spPr>
          <a:xfrm>
            <a:off x="3357349" y="5245858"/>
            <a:ext cx="0" cy="24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E116D271-C4A9-AC47-9B32-D43887C6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1130204"/>
            <a:ext cx="9156700" cy="876300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D47B1D1-03A6-0B4A-95BE-66197F38B22F}"/>
              </a:ext>
            </a:extLst>
          </p:cNvPr>
          <p:cNvCxnSpPr>
            <a:cxnSpLocks/>
          </p:cNvCxnSpPr>
          <p:nvPr/>
        </p:nvCxnSpPr>
        <p:spPr>
          <a:xfrm flipH="1" flipV="1">
            <a:off x="2320120" y="2006505"/>
            <a:ext cx="1296537" cy="244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>
            <a:extLst>
              <a:ext uri="{FF2B5EF4-FFF2-40B4-BE49-F238E27FC236}">
                <a16:creationId xmlns:a16="http://schemas.microsoft.com/office/drawing/2014/main" id="{E480C0C1-092B-A344-BFA1-16DDCB2F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42" y="122830"/>
            <a:ext cx="10515600" cy="694402"/>
          </a:xfrm>
        </p:spPr>
        <p:txBody>
          <a:bodyPr>
            <a:noAutofit/>
          </a:bodyPr>
          <a:lstStyle/>
          <a:p>
            <a:r>
              <a:rPr lang="en" altLang="zh-CN" sz="3200" b="1" i="1" dirty="0"/>
              <a:t>Fashion Outfit Compatibility </a:t>
            </a:r>
            <a:r>
              <a:rPr lang="en-US" altLang="zh-CN" sz="3200" b="1" i="1" dirty="0"/>
              <a:t>-</a:t>
            </a:r>
            <a:r>
              <a:rPr lang="en" altLang="zh-CN" sz="3200" b="1" i="1" u="sng" dirty="0"/>
              <a:t>Compare Different Modal</a:t>
            </a:r>
            <a:r>
              <a:rPr lang="en-US" altLang="zh-CN" sz="3200" b="1" i="1" u="sng" dirty="0" err="1"/>
              <a:t>ities</a:t>
            </a:r>
            <a:r>
              <a:rPr lang="en" altLang="zh-CN" sz="3200" b="1" i="1" u="sng" dirty="0"/>
              <a:t> </a:t>
            </a:r>
            <a:endParaRPr kumimoji="1" lang="zh-CN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420051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718A3-34AB-CA4F-9E2C-D5E726DA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05" y="50150"/>
            <a:ext cx="6291470" cy="630887"/>
          </a:xfrm>
        </p:spPr>
        <p:txBody>
          <a:bodyPr>
            <a:normAutofit fontScale="90000"/>
          </a:bodyPr>
          <a:lstStyle/>
          <a:p>
            <a:r>
              <a:rPr kumimoji="1" lang="en-US" altLang="zh-CN" b="1" i="1" dirty="0"/>
              <a:t>Motivation</a:t>
            </a:r>
            <a:endParaRPr kumimoji="1" lang="zh-CN" altLang="en-US" b="1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57B14E-C305-F04A-BD53-DC96B2D0A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1" y="891887"/>
            <a:ext cx="4601083" cy="1272332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kumimoji="1" lang="en-US" altLang="zh-CN" sz="2000" dirty="0"/>
              <a:t>Outfit</a:t>
            </a:r>
            <a:r>
              <a:rPr kumimoji="1" lang="zh-CN" altLang="en-US" sz="2000" dirty="0"/>
              <a:t>由专家手动生成。</a:t>
            </a:r>
            <a:endParaRPr kumimoji="1" lang="en-US" altLang="zh-CN" sz="2000" dirty="0"/>
          </a:p>
          <a:p>
            <a:pPr>
              <a:lnSpc>
                <a:spcPct val="170000"/>
              </a:lnSpc>
            </a:pPr>
            <a:r>
              <a:rPr kumimoji="1" lang="zh-CN" altLang="en-US" sz="2000" dirty="0"/>
              <a:t>劳动力的限制和日益增长的市场需求。</a:t>
            </a:r>
            <a:endParaRPr lang="en" altLang="zh-CN" sz="2000" dirty="0"/>
          </a:p>
          <a:p>
            <a:pPr>
              <a:lnSpc>
                <a:spcPct val="170000"/>
              </a:lnSpc>
            </a:pPr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5838C0-42E7-734C-841A-26EC666A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1" y="2393205"/>
            <a:ext cx="4601083" cy="3572908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CC3D2C4-E223-C040-A23A-D4AFA3A8A6A9}"/>
              </a:ext>
            </a:extLst>
          </p:cNvPr>
          <p:cNvSpPr txBox="1">
            <a:spLocks/>
          </p:cNvSpPr>
          <p:nvPr/>
        </p:nvSpPr>
        <p:spPr>
          <a:xfrm>
            <a:off x="5814364" y="891887"/>
            <a:ext cx="6377635" cy="3890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2000" dirty="0"/>
              <a:t>Compatibility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2000" dirty="0"/>
              <a:t>      </a:t>
            </a:r>
            <a:r>
              <a:rPr kumimoji="1" lang="en-US" altLang="zh-CN" sz="1800" dirty="0"/>
              <a:t>early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study</a:t>
            </a:r>
            <a:r>
              <a:rPr kumimoji="1" lang="zh-CN" altLang="en-US" sz="1800" dirty="0"/>
              <a:t>：主要学习成对</a:t>
            </a:r>
            <a:r>
              <a:rPr kumimoji="1" lang="en-US" altLang="zh-CN" sz="1800" dirty="0"/>
              <a:t>items</a:t>
            </a:r>
            <a:r>
              <a:rPr kumimoji="1" lang="zh-CN" altLang="en-US" sz="1800" dirty="0"/>
              <a:t>之间的搭配性准则</a:t>
            </a:r>
            <a:r>
              <a:rPr kumimoji="1" lang="en-US" altLang="zh-CN" sz="1800" dirty="0"/>
              <a:t>/</a:t>
            </a:r>
            <a:r>
              <a:rPr kumimoji="1" lang="zh-CN" altLang="en-US" sz="1800" dirty="0"/>
              <a:t>预测一个</a:t>
            </a:r>
            <a:r>
              <a:rPr kumimoji="1" lang="en-US" altLang="zh-CN" sz="1800" dirty="0"/>
              <a:t>outfit</a:t>
            </a:r>
            <a:r>
              <a:rPr kumimoji="1" lang="zh-CN" altLang="en-US" sz="1800" dirty="0"/>
              <a:t>的流行度</a:t>
            </a:r>
            <a:endParaRPr kumimoji="1"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800" dirty="0"/>
              <a:t>       </a:t>
            </a:r>
            <a:r>
              <a:rPr kumimoji="1" lang="en-US" altLang="zh-CN" sz="1800" dirty="0"/>
              <a:t>recent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work</a:t>
            </a:r>
            <a:r>
              <a:rPr kumimoji="1" lang="zh-CN" altLang="en-US" sz="1800" dirty="0"/>
              <a:t>：把</a:t>
            </a:r>
            <a:r>
              <a:rPr kumimoji="1" lang="en-US" altLang="zh-CN" sz="1800" dirty="0"/>
              <a:t>outfit</a:t>
            </a:r>
            <a:r>
              <a:rPr kumimoji="1" lang="zh-CN" altLang="en-US" sz="1800" dirty="0"/>
              <a:t>建模为一个</a:t>
            </a:r>
            <a:r>
              <a:rPr kumimoji="1" lang="en-US" altLang="zh-CN" sz="1800" dirty="0"/>
              <a:t>items</a:t>
            </a:r>
            <a:r>
              <a:rPr kumimoji="1" lang="zh-CN" altLang="en-US" sz="1800" dirty="0"/>
              <a:t>的有序序列来生成</a:t>
            </a:r>
            <a:r>
              <a:rPr kumimoji="1" lang="en-US" altLang="zh-CN" sz="1800" dirty="0"/>
              <a:t>outfits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Personalization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000" dirty="0"/>
              <a:t>	</a:t>
            </a:r>
            <a:r>
              <a:rPr kumimoji="1" lang="zh-CN" altLang="en-US" sz="2000" dirty="0"/>
              <a:t>依赖于用户提供的显式输入（搜索）</a:t>
            </a:r>
            <a:endParaRPr kumimoji="1"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000" dirty="0"/>
              <a:t>	CF</a:t>
            </a:r>
            <a:r>
              <a:rPr kumimoji="1" lang="zh-CN" altLang="en-US" sz="2000" dirty="0"/>
              <a:t>关注单一</a:t>
            </a:r>
            <a:r>
              <a:rPr kumimoji="1" lang="en-US" altLang="zh-CN" sz="2000" dirty="0"/>
              <a:t>items</a:t>
            </a:r>
            <a:r>
              <a:rPr kumimoji="1" lang="zh-CN" altLang="en-US" sz="2000" dirty="0"/>
              <a:t>的推荐而不是</a:t>
            </a:r>
            <a:r>
              <a:rPr kumimoji="1" lang="en-US" altLang="zh-CN" sz="2000" dirty="0"/>
              <a:t>outfits</a:t>
            </a:r>
          </a:p>
          <a:p>
            <a:pPr>
              <a:lnSpc>
                <a:spcPct val="150000"/>
              </a:lnSpc>
            </a:pP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96404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2FD9D-7CC8-5D44-AD83-445D25E0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42" y="122830"/>
            <a:ext cx="10515600" cy="694402"/>
          </a:xfrm>
        </p:spPr>
        <p:txBody>
          <a:bodyPr>
            <a:noAutofit/>
          </a:bodyPr>
          <a:lstStyle/>
          <a:p>
            <a:r>
              <a:rPr lang="en" altLang="zh-CN" sz="3200" b="1" i="1" dirty="0"/>
              <a:t>Fashion Outfit Compatibility </a:t>
            </a:r>
            <a:r>
              <a:rPr lang="en-US" altLang="zh-CN" sz="3200" b="1" i="1" dirty="0"/>
              <a:t>-</a:t>
            </a:r>
            <a:r>
              <a:rPr lang="en" altLang="zh-CN" sz="3200" b="1" i="1" u="sng" dirty="0"/>
              <a:t>Compare Different Models. </a:t>
            </a:r>
            <a:endParaRPr kumimoji="1" lang="zh-CN" altLang="en-US" sz="3200" b="1" i="1" u="sng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3125F7-EA3D-0B45-8375-0B8802538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364" y="4380056"/>
            <a:ext cx="3925293" cy="176531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zh-CN" altLang="en-US" sz="1800" dirty="0"/>
              <a:t>基于序列的模型对输入顺序更敏感</a:t>
            </a:r>
            <a:endParaRPr kumimoji="1" lang="en-US" altLang="zh-CN" sz="1800" dirty="0"/>
          </a:p>
          <a:p>
            <a:pPr>
              <a:lnSpc>
                <a:spcPct val="170000"/>
              </a:lnSpc>
            </a:pPr>
            <a:r>
              <a:rPr kumimoji="1" lang="zh-CN" altLang="en-US" sz="1800" dirty="0"/>
              <a:t>双向</a:t>
            </a:r>
            <a:r>
              <a:rPr kumimoji="1" lang="en-US" altLang="zh-CN" sz="1800" dirty="0"/>
              <a:t>LSTM</a:t>
            </a:r>
            <a:r>
              <a:rPr kumimoji="1" lang="zh-CN" altLang="en-US" sz="1800" dirty="0"/>
              <a:t>比单向好</a:t>
            </a:r>
            <a:endParaRPr kumimoji="1" lang="en-US" altLang="zh-CN" sz="1800" dirty="0"/>
          </a:p>
          <a:p>
            <a:pPr>
              <a:lnSpc>
                <a:spcPct val="170000"/>
              </a:lnSpc>
            </a:pPr>
            <a:r>
              <a:rPr kumimoji="1" lang="en-US" altLang="zh-CN" sz="1800" dirty="0"/>
              <a:t>FOM</a:t>
            </a:r>
            <a:r>
              <a:rPr kumimoji="1" lang="zh-CN" altLang="en-US" sz="1800" dirty="0"/>
              <a:t>最好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A8CADC-B42B-024E-BB40-8CFA49CCF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58" y="817232"/>
            <a:ext cx="7575689" cy="35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87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737FB-205D-9949-99E7-9BB8A89AE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64" y="77171"/>
            <a:ext cx="10515600" cy="603866"/>
          </a:xfrm>
        </p:spPr>
        <p:txBody>
          <a:bodyPr>
            <a:normAutofit fontScale="90000"/>
          </a:bodyPr>
          <a:lstStyle/>
          <a:p>
            <a:r>
              <a:rPr lang="en" altLang="zh-CN" sz="4000" b="1" i="1" dirty="0"/>
              <a:t>Fashion Outfit Generation and Recommendation </a:t>
            </a:r>
            <a:endParaRPr kumimoji="1" lang="zh-CN" altLang="en-US" sz="4000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E87F2-E07F-CE43-9048-0CDE21C1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4" y="1012929"/>
            <a:ext cx="5796357" cy="50867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83CA44-0610-F941-BC87-0A21EF68BA3E}"/>
              </a:ext>
            </a:extLst>
          </p:cNvPr>
          <p:cNvSpPr/>
          <p:nvPr/>
        </p:nvSpPr>
        <p:spPr>
          <a:xfrm>
            <a:off x="5892881" y="1189437"/>
            <a:ext cx="5425608" cy="881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）现存的生成模型无法进行个性化推荐。用户最喜欢的</a:t>
            </a:r>
            <a:r>
              <a:rPr lang="en-US" altLang="zh-CN" dirty="0"/>
              <a:t>item</a:t>
            </a:r>
            <a:r>
              <a:rPr lang="zh-CN" altLang="en-US" dirty="0"/>
              <a:t>不表示用户最喜欢的</a:t>
            </a:r>
            <a:r>
              <a:rPr lang="en-US" altLang="zh-CN" dirty="0"/>
              <a:t>outfit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DAA3D7-FCDA-5647-8092-06E761E5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521" y="2578912"/>
            <a:ext cx="5938519" cy="210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1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ED1D9-3FB4-6F4E-9B1D-811C4D66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49" y="232012"/>
            <a:ext cx="9838899" cy="750627"/>
          </a:xfrm>
        </p:spPr>
        <p:txBody>
          <a:bodyPr/>
          <a:lstStyle/>
          <a:p>
            <a:r>
              <a:rPr kumimoji="1" lang="en-US" altLang="zh-CN" b="1" i="1" dirty="0"/>
              <a:t>Case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Study</a:t>
            </a:r>
            <a:r>
              <a:rPr kumimoji="1" lang="zh-CN" altLang="en-US" b="1" i="1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25B5D3-951C-9644-BD44-B95116187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87" y="741339"/>
            <a:ext cx="6517797" cy="573566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22CD2C-3FA5-0D4D-9473-12DD2BFD2C3C}"/>
              </a:ext>
            </a:extLst>
          </p:cNvPr>
          <p:cNvSpPr/>
          <p:nvPr/>
        </p:nvSpPr>
        <p:spPr>
          <a:xfrm>
            <a:off x="1481348" y="1675537"/>
            <a:ext cx="2658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LinLibertineT"/>
              </a:rPr>
              <a:t>For users with various preferences on the items</a:t>
            </a:r>
            <a:endParaRPr lang="en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B6797B-E673-9A47-A3C2-5B823552B16E}"/>
              </a:ext>
            </a:extLst>
          </p:cNvPr>
          <p:cNvSpPr/>
          <p:nvPr/>
        </p:nvSpPr>
        <p:spPr>
          <a:xfrm>
            <a:off x="1481348" y="3753102"/>
            <a:ext cx="2495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LinLibertineT"/>
              </a:rPr>
              <a:t>For users who clicked a lot of similar items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9655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718A3-34AB-CA4F-9E2C-D5E726DA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27" y="126314"/>
            <a:ext cx="6291470" cy="554723"/>
          </a:xfrm>
        </p:spPr>
        <p:txBody>
          <a:bodyPr>
            <a:normAutofit fontScale="90000"/>
          </a:bodyPr>
          <a:lstStyle/>
          <a:p>
            <a:r>
              <a:rPr kumimoji="1" lang="en-US" altLang="zh-CN" b="1" i="1" dirty="0"/>
              <a:t>Data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analysis</a:t>
            </a:r>
            <a:endParaRPr kumimoji="1" lang="zh-CN" altLang="en-US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90AA82-A952-C84F-BC5F-B3D2F1252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56" y="730258"/>
            <a:ext cx="5878441" cy="16406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141258-AADE-E044-AF8D-B8F8F074F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678" y="2268144"/>
            <a:ext cx="6096001" cy="43264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7042637-4A88-BB43-BC5E-6AB96B566326}"/>
              </a:ext>
            </a:extLst>
          </p:cNvPr>
          <p:cNvSpPr/>
          <p:nvPr/>
        </p:nvSpPr>
        <p:spPr>
          <a:xfrm>
            <a:off x="314097" y="3579464"/>
            <a:ext cx="51450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b="1" dirty="0">
                <a:solidFill>
                  <a:srgbClr val="FF0000"/>
                </a:solidFill>
              </a:rPr>
              <a:t>people have similar tastes in individual items and outfits </a:t>
            </a:r>
          </a:p>
        </p:txBody>
      </p:sp>
    </p:spTree>
    <p:extLst>
      <p:ext uri="{BB962C8B-B14F-4D97-AF65-F5344CB8AC3E}">
        <p14:creationId xmlns:p14="http://schemas.microsoft.com/office/powerpoint/2010/main" val="2043192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718A3-34AB-CA4F-9E2C-D5E726DA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856" y="285034"/>
            <a:ext cx="6291470" cy="315912"/>
          </a:xfrm>
        </p:spPr>
        <p:txBody>
          <a:bodyPr>
            <a:normAutofit fontScale="90000"/>
          </a:bodyPr>
          <a:lstStyle/>
          <a:p>
            <a:r>
              <a:rPr kumimoji="1" lang="en-US" altLang="zh-CN" b="1" i="1" dirty="0"/>
              <a:t>Main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work</a:t>
            </a:r>
            <a:endParaRPr kumimoji="1" lang="zh-CN" altLang="en-US" b="1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57B14E-C305-F04A-BD53-DC96B2D0A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183" y="1060451"/>
            <a:ext cx="8490144" cy="27717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" altLang="zh-CN" sz="2400" dirty="0"/>
              <a:t>Compatibility requirement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" altLang="zh-CN" sz="2000" dirty="0"/>
              <a:t>Fashion Outfit Model (FOM) </a:t>
            </a:r>
          </a:p>
          <a:p>
            <a:pPr>
              <a:lnSpc>
                <a:spcPct val="150000"/>
              </a:lnSpc>
            </a:pPr>
            <a:r>
              <a:rPr lang="en" altLang="zh-CN" sz="2400" dirty="0"/>
              <a:t>Personalization requirement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" altLang="zh-CN" sz="2000" dirty="0"/>
              <a:t>Personalized Outfit Generation (POG) model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72AC5C-05CB-8542-8F82-CB1BB21B0490}"/>
              </a:ext>
            </a:extLst>
          </p:cNvPr>
          <p:cNvSpPr/>
          <p:nvPr/>
        </p:nvSpPr>
        <p:spPr>
          <a:xfrm>
            <a:off x="1349183" y="4006684"/>
            <a:ext cx="9278587" cy="968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this is the </a:t>
            </a:r>
            <a:r>
              <a:rPr lang="en" altLang="zh-CN" sz="2000" b="1" dirty="0"/>
              <a:t>first study </a:t>
            </a:r>
            <a:r>
              <a:rPr lang="en" altLang="zh-CN" sz="2000" dirty="0"/>
              <a:t>to </a:t>
            </a:r>
            <a:r>
              <a:rPr lang="en" altLang="zh-CN" sz="2000" b="1" dirty="0"/>
              <a:t>generate personalized outfits based on users’ historical behaviors</a:t>
            </a:r>
            <a:r>
              <a:rPr lang="en" altLang="zh-CN" sz="2000" dirty="0"/>
              <a:t> with an encoder-decoder framework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16418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4F29B-44F7-274D-A480-10F001D4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82" y="0"/>
            <a:ext cx="9429466" cy="805218"/>
          </a:xfrm>
        </p:spPr>
        <p:txBody>
          <a:bodyPr/>
          <a:lstStyle/>
          <a:p>
            <a:r>
              <a:rPr kumimoji="1" lang="en-US" altLang="zh-CN" b="1" i="1" dirty="0"/>
              <a:t>Dataset</a:t>
            </a:r>
            <a:r>
              <a:rPr kumimoji="1" lang="zh-CN" altLang="en-US" b="1" i="1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379E8B-1EE5-8E43-956F-8F12D20E9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74" y="2674962"/>
            <a:ext cx="10503090" cy="941696"/>
          </a:xfrm>
        </p:spPr>
        <p:txBody>
          <a:bodyPr>
            <a:normAutofit/>
          </a:bodyPr>
          <a:lstStyle/>
          <a:p>
            <a:r>
              <a:rPr lang="zh-CN" altLang="en" sz="2000" dirty="0"/>
              <a:t>收集</a:t>
            </a:r>
            <a:r>
              <a:rPr lang="en-US" altLang="zh-CN" sz="2000" dirty="0"/>
              <a:t>80</a:t>
            </a:r>
            <a:r>
              <a:rPr lang="zh-CN" altLang="en-US" sz="2000" dirty="0"/>
              <a:t>个最频繁的类别；过滤掉少于</a:t>
            </a:r>
            <a:r>
              <a:rPr lang="en-US" altLang="zh-CN" sz="2000" dirty="0"/>
              <a:t>4</a:t>
            </a:r>
            <a:r>
              <a:rPr lang="zh-CN" altLang="en-US" sz="2000" dirty="0"/>
              <a:t>个</a:t>
            </a:r>
            <a:r>
              <a:rPr lang="en-US" altLang="zh-CN" sz="2000" dirty="0"/>
              <a:t>item</a:t>
            </a:r>
            <a:r>
              <a:rPr lang="zh-CN" altLang="en-US" sz="2000" dirty="0"/>
              <a:t>的</a:t>
            </a:r>
            <a:r>
              <a:rPr lang="en-US" altLang="zh-CN" sz="2000" dirty="0"/>
              <a:t>outfits</a:t>
            </a:r>
            <a:r>
              <a:rPr kumimoji="1" lang="zh-CN" altLang="en-US" sz="2000" dirty="0"/>
              <a:t>；活跃的用户：看过多于</a:t>
            </a:r>
            <a:r>
              <a:rPr kumimoji="1" lang="en-US" altLang="zh-CN" sz="2000" dirty="0"/>
              <a:t>40</a:t>
            </a:r>
            <a:r>
              <a:rPr kumimoji="1" lang="zh-CN" altLang="en-US" sz="2000" dirty="0"/>
              <a:t>个</a:t>
            </a:r>
            <a:r>
              <a:rPr kumimoji="1" lang="en-US" altLang="zh-CN" sz="2000" dirty="0"/>
              <a:t>outfits</a:t>
            </a:r>
            <a:r>
              <a:rPr kumimoji="1" lang="zh-CN" altLang="en-US" sz="2000" dirty="0"/>
              <a:t>；</a:t>
            </a:r>
            <a:endParaRPr kumimoji="1" lang="en-US" altLang="zh-CN" sz="2000" dirty="0"/>
          </a:p>
          <a:p>
            <a:r>
              <a:rPr kumimoji="1" lang="zh-CN" altLang="en-US" sz="2000" b="1" dirty="0"/>
              <a:t>仅当同一用户之前点击</a:t>
            </a:r>
            <a:r>
              <a:rPr kumimoji="1" lang="en-US" altLang="zh-CN" sz="2000" b="1" dirty="0"/>
              <a:t>&gt;10</a:t>
            </a:r>
            <a:r>
              <a:rPr kumimoji="1" lang="zh-CN" altLang="en-US" sz="2000" b="1" dirty="0"/>
              <a:t>次的</a:t>
            </a:r>
            <a:r>
              <a:rPr kumimoji="1" lang="en-US" altLang="zh-CN" sz="2000" b="1" dirty="0"/>
              <a:t>items</a:t>
            </a:r>
            <a:r>
              <a:rPr kumimoji="1" lang="zh-CN" altLang="en-US" sz="2000" b="1" dirty="0"/>
              <a:t>时，才会记录</a:t>
            </a:r>
            <a:r>
              <a:rPr kumimoji="1" lang="en-US" altLang="zh-CN" sz="2000" b="1" dirty="0"/>
              <a:t>outfits</a:t>
            </a:r>
            <a:r>
              <a:rPr kumimoji="1" lang="zh-CN" altLang="en-US" sz="2000" b="1" dirty="0"/>
              <a:t>的点击。</a:t>
            </a:r>
            <a:endParaRPr kumimoji="1" lang="en-US" altLang="zh-CN" sz="2000" b="1" dirty="0"/>
          </a:p>
          <a:p>
            <a:endParaRPr lang="en-US" altLang="zh-CN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AF12D3-2E35-434A-9D3F-EF12CEEE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94" y="647143"/>
            <a:ext cx="5013657" cy="19026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C43F25-FBB2-A243-85DC-0FB26FA7A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36" y="3616658"/>
            <a:ext cx="9728200" cy="17018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950B09E-06D8-6C49-9A5E-B6CAB692DD60}"/>
              </a:ext>
            </a:extLst>
          </p:cNvPr>
          <p:cNvSpPr txBox="1">
            <a:spLocks/>
          </p:cNvSpPr>
          <p:nvPr/>
        </p:nvSpPr>
        <p:spPr>
          <a:xfrm>
            <a:off x="688074" y="5486402"/>
            <a:ext cx="10503090" cy="941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最大的公开数据集</a:t>
            </a:r>
            <a:endParaRPr lang="en-US" altLang="zh-CN" sz="2000" dirty="0"/>
          </a:p>
          <a:p>
            <a:r>
              <a:rPr lang="zh-CN" altLang="en-US" sz="2000" dirty="0"/>
              <a:t>第一个提供</a:t>
            </a:r>
            <a:r>
              <a:rPr lang="en-US" altLang="zh-CN" sz="2000" dirty="0"/>
              <a:t>outfit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FF0000"/>
                </a:solidFill>
              </a:rPr>
              <a:t>相关的用户行为</a:t>
            </a:r>
            <a:r>
              <a:rPr lang="en-US" altLang="zh-CN" sz="2000" dirty="0"/>
              <a:t>data</a:t>
            </a:r>
            <a:r>
              <a:rPr lang="zh-CN" altLang="en-US" sz="2000" dirty="0"/>
              <a:t>的数据集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195434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6B0F7-614C-3847-8F6C-138D59D9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15" y="109182"/>
            <a:ext cx="9484057" cy="696036"/>
          </a:xfrm>
        </p:spPr>
        <p:txBody>
          <a:bodyPr/>
          <a:lstStyle/>
          <a:p>
            <a:r>
              <a:rPr kumimoji="1" lang="en-US" altLang="zh-CN" b="1" i="1" dirty="0"/>
              <a:t>Step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1</a:t>
            </a:r>
            <a:r>
              <a:rPr kumimoji="1" lang="zh-CN" altLang="en-US" b="1" i="1" dirty="0"/>
              <a:t> ：</a:t>
            </a:r>
            <a:r>
              <a:rPr lang="en" altLang="zh-CN" b="1" i="1" dirty="0"/>
              <a:t>Multi-modal Embedding </a:t>
            </a:r>
            <a:endParaRPr kumimoji="1" lang="zh-CN" altLang="en-US" b="1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2D90F5-936F-8641-AE2F-926CF7AA6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948" y="1033817"/>
            <a:ext cx="11444786" cy="265108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3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input</a:t>
            </a:r>
            <a:r>
              <a:rPr kumimoji="1" lang="zh-CN" altLang="en-US" sz="2400" b="1" dirty="0"/>
              <a:t>：</a:t>
            </a:r>
            <a:endParaRPr kumimoji="1" lang="en-US" altLang="zh-CN" sz="2400" b="1" dirty="0"/>
          </a:p>
          <a:p>
            <a:pPr lvl="1">
              <a:lnSpc>
                <a:spcPct val="150000"/>
              </a:lnSpc>
            </a:pPr>
            <a:r>
              <a:rPr kumimoji="1" lang="en-US" altLang="zh-CN" sz="2000" b="1" dirty="0"/>
              <a:t>CNN</a:t>
            </a:r>
            <a:r>
              <a:rPr kumimoji="1" lang="zh-CN" altLang="en-US" sz="2000" dirty="0"/>
              <a:t>：</a:t>
            </a:r>
            <a:r>
              <a:rPr lang="en" altLang="zh-CN" sz="2000" dirty="0"/>
              <a:t> dense vector encoding the white background </a:t>
            </a:r>
            <a:r>
              <a:rPr lang="en" altLang="zh-CN" sz="2000" b="1" dirty="0"/>
              <a:t>picture </a:t>
            </a:r>
            <a:endParaRPr kumimoji="1" lang="en-US" altLang="zh-CN" sz="2000" b="1" dirty="0"/>
          </a:p>
          <a:p>
            <a:pPr lvl="1">
              <a:lnSpc>
                <a:spcPct val="150000"/>
              </a:lnSpc>
            </a:pPr>
            <a:r>
              <a:rPr kumimoji="1" lang="en-US" altLang="zh-CN" sz="2000" b="1" dirty="0" err="1"/>
              <a:t>TextCNN</a:t>
            </a:r>
            <a:r>
              <a:rPr kumimoji="1" lang="zh-CN" altLang="en-US" sz="2000" dirty="0"/>
              <a:t>：</a:t>
            </a:r>
            <a:r>
              <a:rPr lang="en" altLang="zh-CN" sz="2000" dirty="0"/>
              <a:t> dense vector encoding the </a:t>
            </a:r>
            <a:r>
              <a:rPr lang="en" altLang="zh-CN" sz="2000" b="1" dirty="0"/>
              <a:t>title</a:t>
            </a:r>
            <a:r>
              <a:rPr kumimoji="1" lang="zh-CN" altLang="en-US" sz="2000" dirty="0"/>
              <a:t>（</a:t>
            </a:r>
            <a:r>
              <a:rPr kumimoji="1" lang="en-US" altLang="zh-CN" sz="2000" dirty="0" err="1"/>
              <a:t>TextCNN</a:t>
            </a:r>
            <a:r>
              <a:rPr kumimoji="1" lang="zh-CN" altLang="en-US" sz="2000" dirty="0"/>
              <a:t>已被</a:t>
            </a:r>
            <a:r>
              <a:rPr kumimoji="1" lang="zh-CN" altLang="en-US" sz="2000" dirty="0">
                <a:solidFill>
                  <a:srgbClr val="FF0000"/>
                </a:solidFill>
              </a:rPr>
              <a:t>预训练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基于</a:t>
            </a:r>
            <a:r>
              <a:rPr kumimoji="1" lang="en-US" altLang="zh-CN" sz="2000" dirty="0"/>
              <a:t>title</a:t>
            </a:r>
            <a:r>
              <a:rPr kumimoji="1" lang="zh-CN" altLang="en-US" sz="2000" dirty="0"/>
              <a:t>预测</a:t>
            </a:r>
            <a:r>
              <a:rPr kumimoji="1" lang="en-US" altLang="zh-CN" sz="2000" dirty="0"/>
              <a:t>item</a:t>
            </a:r>
            <a:r>
              <a:rPr kumimoji="1" lang="zh-CN" altLang="en-US" sz="2000" dirty="0"/>
              <a:t>的子类别）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Alibaba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Behemoth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/>
              <a:t>Graph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Embedding</a:t>
            </a:r>
            <a:r>
              <a:rPr kumimoji="1" lang="zh-CN" altLang="en-US" sz="2000" b="1" dirty="0"/>
              <a:t> </a:t>
            </a:r>
            <a:r>
              <a:rPr kumimoji="1" lang="en-US" altLang="zh-CN" sz="2000" dirty="0"/>
              <a:t>platform</a:t>
            </a:r>
            <a:r>
              <a:rPr kumimoji="1" lang="zh-CN" altLang="en-US" sz="2000" dirty="0"/>
              <a:t>：</a:t>
            </a:r>
            <a:r>
              <a:rPr lang="en" altLang="zh-CN" sz="2000" dirty="0"/>
              <a:t> dense vector encoding a </a:t>
            </a:r>
            <a:r>
              <a:rPr lang="en" altLang="zh-CN" sz="2000" b="1" dirty="0"/>
              <a:t>collaborative filtering signal </a:t>
            </a:r>
            <a:r>
              <a:rPr lang="en" altLang="zh-CN" sz="2000" dirty="0"/>
              <a:t>for the item </a:t>
            </a:r>
          </a:p>
          <a:p>
            <a:pPr>
              <a:lnSpc>
                <a:spcPct val="150000"/>
              </a:lnSpc>
            </a:pPr>
            <a:r>
              <a:rPr lang="en" altLang="zh-CN" sz="2400" b="1" dirty="0"/>
              <a:t>Concatenate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/>
              <a:t>input</a:t>
            </a:r>
            <a:r>
              <a:rPr lang="zh-CN" altLang="en-US" sz="2400" dirty="0"/>
              <a:t> </a:t>
            </a:r>
            <a:r>
              <a:rPr lang="en-US" altLang="zh-CN" sz="2400" dirty="0"/>
              <a:t>-&gt;</a:t>
            </a:r>
            <a:r>
              <a:rPr lang="zh-CN" altLang="en-US" sz="2400" dirty="0"/>
              <a:t>全连接层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Output</a:t>
            </a:r>
            <a:r>
              <a:rPr lang="zh-CN" altLang="en-US" sz="2400" dirty="0"/>
              <a:t>：一个</a:t>
            </a:r>
            <a:r>
              <a:rPr lang="en-US" altLang="zh-CN" sz="2400" dirty="0">
                <a:solidFill>
                  <a:srgbClr val="FF0000"/>
                </a:solidFill>
              </a:rPr>
              <a:t>d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e</a:t>
            </a:r>
            <a:r>
              <a:rPr lang="zh-CN" altLang="en-US" sz="2400" dirty="0"/>
              <a:t>维的向量</a:t>
            </a:r>
            <a:r>
              <a:rPr lang="en-US" altLang="zh-CN" sz="2400" dirty="0">
                <a:solidFill>
                  <a:srgbClr val="FF0000"/>
                </a:solidFill>
              </a:rPr>
              <a:t>f</a:t>
            </a:r>
            <a:endParaRPr lang="en" altLang="zh-CN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7D78A5-C0A6-D04B-BBA7-D10FF5165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98" y="4313606"/>
            <a:ext cx="5295900" cy="1016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0079F61-FE82-C14B-827C-A1C3F055986D}"/>
              </a:ext>
            </a:extLst>
          </p:cNvPr>
          <p:cNvSpPr/>
          <p:nvPr/>
        </p:nvSpPr>
        <p:spPr>
          <a:xfrm>
            <a:off x="683398" y="3913496"/>
            <a:ext cx="4786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Triplet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loss</a:t>
            </a:r>
            <a:r>
              <a:rPr lang="zh-CN" altLang="en-US" sz="2000" dirty="0"/>
              <a:t>：</a:t>
            </a:r>
            <a:r>
              <a:rPr lang="en-US" altLang="zh-CN" sz="2000" dirty="0"/>
              <a:t>f</a:t>
            </a:r>
            <a:r>
              <a:rPr lang="zh-CN" altLang="en-US" sz="2000" dirty="0"/>
              <a:t>和</a:t>
            </a:r>
            <a:r>
              <a:rPr lang="en-US" altLang="zh-CN" sz="2000" dirty="0"/>
              <a:t>f+</a:t>
            </a:r>
            <a:r>
              <a:rPr lang="zh-CN" altLang="en-US" sz="2000" dirty="0"/>
              <a:t>的距离小于</a:t>
            </a:r>
            <a:r>
              <a:rPr lang="en-US" altLang="zh-CN" sz="2000" dirty="0"/>
              <a:t>f</a:t>
            </a:r>
            <a:r>
              <a:rPr lang="zh-CN" altLang="en-US" sz="2000" dirty="0"/>
              <a:t>和</a:t>
            </a:r>
            <a:r>
              <a:rPr lang="en-US" altLang="zh-CN" sz="2000" dirty="0"/>
              <a:t>f-</a:t>
            </a:r>
            <a:r>
              <a:rPr lang="zh-CN" altLang="en-US" sz="2000" dirty="0"/>
              <a:t>的距离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603C25-EE67-F447-BE1C-F195694EC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04" y="3848669"/>
            <a:ext cx="4995965" cy="12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0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0C050-D668-6D4C-B358-CF915525F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07" y="1034055"/>
            <a:ext cx="10515600" cy="113594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" altLang="zh-CN" dirty="0"/>
              <a:t>Item</a:t>
            </a:r>
            <a:r>
              <a:rPr kumimoji="1" lang="zh-CN" altLang="en" dirty="0"/>
              <a:t>和</a:t>
            </a:r>
            <a:r>
              <a:rPr kumimoji="1" lang="en-US" altLang="zh-CN" dirty="0"/>
              <a:t>outfit</a:t>
            </a:r>
            <a:r>
              <a:rPr kumimoji="1" lang="zh-CN" altLang="en-US" dirty="0"/>
              <a:t>的其他</a:t>
            </a:r>
            <a:r>
              <a:rPr kumimoji="1" lang="en-US" altLang="zh-CN" dirty="0"/>
              <a:t>items</a:t>
            </a:r>
            <a:r>
              <a:rPr kumimoji="1" lang="zh-CN" altLang="en-US" dirty="0"/>
              <a:t>之间应有不同的权重相互作用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基于双向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架构设计一个</a:t>
            </a:r>
            <a:r>
              <a:rPr kumimoji="1" lang="zh-CN" altLang="en-US" b="1" dirty="0"/>
              <a:t>掩盖</a:t>
            </a:r>
            <a:r>
              <a:rPr kumimoji="1" lang="en-US" altLang="zh-CN" b="1" dirty="0"/>
              <a:t>item</a:t>
            </a:r>
            <a:r>
              <a:rPr kumimoji="1" lang="zh-CN" altLang="en-US" b="1" dirty="0"/>
              <a:t>预测任务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2F1F8BF-A077-E142-B2C8-F4BDCD66E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15" y="109182"/>
            <a:ext cx="9484057" cy="696036"/>
          </a:xfrm>
        </p:spPr>
        <p:txBody>
          <a:bodyPr/>
          <a:lstStyle/>
          <a:p>
            <a:r>
              <a:rPr kumimoji="1" lang="en-US" altLang="zh-CN" b="1" i="1" dirty="0"/>
              <a:t>Step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2</a:t>
            </a:r>
            <a:r>
              <a:rPr kumimoji="1" lang="zh-CN" altLang="en-US" b="1" i="1" dirty="0"/>
              <a:t> ：</a:t>
            </a:r>
            <a:r>
              <a:rPr lang="en-US" altLang="zh-CN" b="1" i="1" dirty="0"/>
              <a:t>FOM-Fashion</a:t>
            </a:r>
            <a:r>
              <a:rPr lang="zh-CN" altLang="en-US" b="1" i="1" dirty="0"/>
              <a:t> </a:t>
            </a:r>
            <a:r>
              <a:rPr lang="en-US" altLang="zh-CN" b="1" i="1" dirty="0"/>
              <a:t>Outfit</a:t>
            </a:r>
            <a:r>
              <a:rPr lang="zh-CN" altLang="en-US" b="1" i="1" dirty="0"/>
              <a:t> </a:t>
            </a:r>
            <a:r>
              <a:rPr lang="en-US" altLang="zh-CN" b="1" i="1" dirty="0"/>
              <a:t>Model</a:t>
            </a:r>
            <a:endParaRPr kumimoji="1" lang="zh-CN" altLang="en-US" b="1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FDCA01-E5E9-1B40-A253-577D162E5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816" y="2512824"/>
            <a:ext cx="7302500" cy="457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54BAC5-7593-F44A-826C-3EC9197A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07" y="3429000"/>
            <a:ext cx="93980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2F1F8BF-A077-E142-B2C8-F4BDCD66E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15" y="109182"/>
            <a:ext cx="9484057" cy="696036"/>
          </a:xfrm>
        </p:spPr>
        <p:txBody>
          <a:bodyPr/>
          <a:lstStyle/>
          <a:p>
            <a:r>
              <a:rPr kumimoji="1" lang="en-US" altLang="zh-CN" b="1" i="1" dirty="0"/>
              <a:t>Step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2</a:t>
            </a:r>
            <a:r>
              <a:rPr kumimoji="1" lang="zh-CN" altLang="en-US" b="1" i="1" dirty="0"/>
              <a:t> ：</a:t>
            </a:r>
            <a:r>
              <a:rPr lang="en-US" altLang="zh-CN" b="1" i="1" dirty="0"/>
              <a:t>FOM-Fashion</a:t>
            </a:r>
            <a:r>
              <a:rPr lang="zh-CN" altLang="en-US" b="1" i="1" dirty="0"/>
              <a:t> </a:t>
            </a:r>
            <a:r>
              <a:rPr lang="en-US" altLang="zh-CN" b="1" i="1" dirty="0"/>
              <a:t>Outfit</a:t>
            </a:r>
            <a:r>
              <a:rPr lang="zh-CN" altLang="en-US" b="1" i="1" dirty="0"/>
              <a:t> </a:t>
            </a:r>
            <a:r>
              <a:rPr lang="en-US" altLang="zh-CN" b="1" i="1" dirty="0"/>
              <a:t>Model</a:t>
            </a:r>
            <a:endParaRPr kumimoji="1" lang="zh-CN" altLang="en-US" b="1" i="1" dirty="0"/>
          </a:p>
        </p:txBody>
      </p:sp>
      <p:pic>
        <p:nvPicPr>
          <p:cNvPr id="1025" name="Picture 1" descr="page4image60260560">
            <a:extLst>
              <a:ext uri="{FF2B5EF4-FFF2-40B4-BE49-F238E27FC236}">
                <a16:creationId xmlns:a16="http://schemas.microsoft.com/office/drawing/2014/main" id="{7AA46C05-6046-A947-A452-60305DB4C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78" y="614149"/>
            <a:ext cx="9893650" cy="271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DF13FBB-E234-2348-85F0-5955070E7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215" y="3499596"/>
            <a:ext cx="4481585" cy="5561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过渡层：</a:t>
            </a:r>
            <a:r>
              <a:rPr kumimoji="1" lang="en-US" altLang="zh-CN" sz="2000" dirty="0" err="1"/>
              <a:t>F</a:t>
            </a:r>
            <a:r>
              <a:rPr kumimoji="1" lang="en-US" altLang="zh-CN" sz="2000" baseline="-25000" dirty="0" err="1"/>
              <a:t>mask</a:t>
            </a:r>
            <a:r>
              <a:rPr kumimoji="1" lang="zh-CN" altLang="en-US" sz="2000" dirty="0"/>
              <a:t>通过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个全连接层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6A8658-178D-8043-9407-6C493C0C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868" y="4225285"/>
            <a:ext cx="7345702" cy="197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2F1F8BF-A077-E142-B2C8-F4BDCD66E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15" y="109182"/>
            <a:ext cx="9484057" cy="696036"/>
          </a:xfrm>
        </p:spPr>
        <p:txBody>
          <a:bodyPr/>
          <a:lstStyle/>
          <a:p>
            <a:r>
              <a:rPr kumimoji="1" lang="en-US" altLang="zh-CN" b="1" i="1" dirty="0"/>
              <a:t>Step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2</a:t>
            </a:r>
            <a:r>
              <a:rPr kumimoji="1" lang="zh-CN" altLang="en-US" b="1" i="1" dirty="0"/>
              <a:t> ：</a:t>
            </a:r>
            <a:r>
              <a:rPr lang="en-US" altLang="zh-CN" b="1" i="1" dirty="0"/>
              <a:t>FOM-Fashion</a:t>
            </a:r>
            <a:r>
              <a:rPr lang="zh-CN" altLang="en-US" b="1" i="1" dirty="0"/>
              <a:t> </a:t>
            </a:r>
            <a:r>
              <a:rPr lang="en-US" altLang="zh-CN" b="1" i="1" dirty="0"/>
              <a:t>Outfit</a:t>
            </a:r>
            <a:r>
              <a:rPr lang="zh-CN" altLang="en-US" b="1" i="1" dirty="0"/>
              <a:t> </a:t>
            </a:r>
            <a:r>
              <a:rPr lang="en-US" altLang="zh-CN" b="1" i="1" dirty="0"/>
              <a:t>Model</a:t>
            </a:r>
            <a:endParaRPr kumimoji="1" lang="zh-CN" altLang="en-US" b="1" i="1" dirty="0"/>
          </a:p>
        </p:txBody>
      </p:sp>
      <p:pic>
        <p:nvPicPr>
          <p:cNvPr id="1025" name="Picture 1" descr="page4image60260560">
            <a:extLst>
              <a:ext uri="{FF2B5EF4-FFF2-40B4-BE49-F238E27FC236}">
                <a16:creationId xmlns:a16="http://schemas.microsoft.com/office/drawing/2014/main" id="{7AA46C05-6046-A947-A452-60305DB4C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78" y="614149"/>
            <a:ext cx="9893650" cy="271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0D0CFC-B478-DA45-B2A3-FBE9DB0E7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743" y="3431598"/>
            <a:ext cx="6495196" cy="14996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CDE706-F75A-E249-82C1-532AD453E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851" y="5237485"/>
            <a:ext cx="6121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70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730</Words>
  <Application>Microsoft Macintosh PowerPoint</Application>
  <PresentationFormat>宽屏</PresentationFormat>
  <Paragraphs>98</Paragraphs>
  <Slides>22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等线 Light</vt:lpstr>
      <vt:lpstr>Inconsolatazi4</vt:lpstr>
      <vt:lpstr>LinLibertineT</vt:lpstr>
      <vt:lpstr>Arial</vt:lpstr>
      <vt:lpstr>Office 主题​​</vt:lpstr>
      <vt:lpstr>POG: Personalized Outfit Generation for Fashion Recommendation at Alibaba iFashion </vt:lpstr>
      <vt:lpstr>Motivation</vt:lpstr>
      <vt:lpstr>Data analysis</vt:lpstr>
      <vt:lpstr>Main work</vt:lpstr>
      <vt:lpstr>Dataset </vt:lpstr>
      <vt:lpstr>Step 1 ：Multi-modal Embedding </vt:lpstr>
      <vt:lpstr>Step 2 ：FOM-Fashion Outfit Model</vt:lpstr>
      <vt:lpstr>Step 2 ：FOM-Fashion Outfit Model</vt:lpstr>
      <vt:lpstr>Step 2 ：FOM-Fashion Outfit Model</vt:lpstr>
      <vt:lpstr>Step 2 ：FOM-Fashion Outfit Model</vt:lpstr>
      <vt:lpstr>Step 3 ：POG: Personalized Outfit Generation Model </vt:lpstr>
      <vt:lpstr>Step 3 ：POG: Personalized Outfit Generation Model </vt:lpstr>
      <vt:lpstr>Step 3 ：POG: Personalized Outfit Generation Model </vt:lpstr>
      <vt:lpstr>Step 3 ：POG: Personalized Outfit Generation Model </vt:lpstr>
      <vt:lpstr>Step 3 ：POG: Personalized Outfit Generation Model </vt:lpstr>
      <vt:lpstr>Step 3 ：POG: Personalized Outfit Generation Model </vt:lpstr>
      <vt:lpstr>Dida Platform</vt:lpstr>
      <vt:lpstr>Fashion Outfit Compatibility </vt:lpstr>
      <vt:lpstr>Fashion Outfit Compatibility -Compare Different Modalities </vt:lpstr>
      <vt:lpstr>Fashion Outfit Compatibility -Compare Different Models. </vt:lpstr>
      <vt:lpstr>Fashion Outfit Generation and Recommendation </vt:lpstr>
      <vt:lpstr>Case Study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POG: Personalized Outfit Generation for Fashion Recommendation at Alibaba iFashion </dc:title>
  <dc:creator>poppyzyl@qq.com</dc:creator>
  <cp:lastModifiedBy>poppyzyl@qq.com</cp:lastModifiedBy>
  <cp:revision>75</cp:revision>
  <dcterms:created xsi:type="dcterms:W3CDTF">2020-06-26T05:28:20Z</dcterms:created>
  <dcterms:modified xsi:type="dcterms:W3CDTF">2020-06-27T13:03:41Z</dcterms:modified>
</cp:coreProperties>
</file>